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8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in Witlox" userId="20a4080e-6dee-47d3-b5e3-8cc69e16c216" providerId="ADAL" clId="{47AAF298-EAF8-4FE1-90A9-54E948F7AFAE}"/>
    <pc:docChg chg="modSld">
      <pc:chgData name="Edwin Witlox" userId="20a4080e-6dee-47d3-b5e3-8cc69e16c216" providerId="ADAL" clId="{47AAF298-EAF8-4FE1-90A9-54E948F7AFAE}" dt="2025-04-23T16:46:23.259" v="1" actId="20577"/>
      <pc:docMkLst>
        <pc:docMk/>
      </pc:docMkLst>
      <pc:sldChg chg="modSp mod">
        <pc:chgData name="Edwin Witlox" userId="20a4080e-6dee-47d3-b5e3-8cc69e16c216" providerId="ADAL" clId="{47AAF298-EAF8-4FE1-90A9-54E948F7AFAE}" dt="2025-04-23T16:46:23.259" v="1" actId="20577"/>
        <pc:sldMkLst>
          <pc:docMk/>
          <pc:sldMk cId="0" sldId="258"/>
        </pc:sldMkLst>
        <pc:spChg chg="mod">
          <ac:chgData name="Edwin Witlox" userId="20a4080e-6dee-47d3-b5e3-8cc69e16c216" providerId="ADAL" clId="{47AAF298-EAF8-4FE1-90A9-54E948F7AFAE}" dt="2025-04-23T16:46:23.259" v="1" actId="20577"/>
          <ac:spMkLst>
            <pc:docMk/>
            <pc:sldMk cId="0" sldId="258"/>
            <ac:spMk id="1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e4cef0884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4e4cef0884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e4cef0884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4e4cef0884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60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</a:pPr>
            <a:r>
              <a:rPr lang="nl" sz="1200">
                <a:solidFill>
                  <a:srgbClr val="595959"/>
                </a:solidFill>
              </a:rPr>
              <a:t>Introductie van het Comité (3 min)</a:t>
            </a:r>
            <a:endParaRPr sz="1200">
              <a:solidFill>
                <a:srgbClr val="595959"/>
              </a:solidFill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</a:pPr>
            <a:r>
              <a:rPr lang="nl" sz="1200">
                <a:solidFill>
                  <a:srgbClr val="595959"/>
                </a:solidFill>
              </a:rPr>
              <a:t>Het voortraject (10 min)</a:t>
            </a:r>
            <a:endParaRPr sz="1200">
              <a:solidFill>
                <a:srgbClr val="595959"/>
              </a:solidFill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</a:pPr>
            <a:r>
              <a:rPr lang="nl" sz="1200">
                <a:solidFill>
                  <a:srgbClr val="595959"/>
                </a:solidFill>
              </a:rPr>
              <a:t>Wat hebben we al gedaan</a:t>
            </a:r>
            <a:br>
              <a:rPr lang="nl" sz="1200">
                <a:solidFill>
                  <a:srgbClr val="595959"/>
                </a:solidFill>
              </a:rPr>
            </a:br>
            <a:r>
              <a:rPr lang="nl" sz="1200">
                <a:solidFill>
                  <a:srgbClr val="595959"/>
                </a:solidFill>
              </a:rPr>
              <a:t>(met uitleg over juridisch bezwaarschrift) (10 min)</a:t>
            </a:r>
            <a:endParaRPr sz="1200">
              <a:solidFill>
                <a:srgbClr val="595959"/>
              </a:solidFill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</a:pPr>
            <a:r>
              <a:rPr lang="nl" sz="1200">
                <a:solidFill>
                  <a:srgbClr val="595959"/>
                </a:solidFill>
              </a:rPr>
              <a:t>Onze standpunten (5 min)</a:t>
            </a:r>
            <a:endParaRPr sz="1200">
              <a:solidFill>
                <a:srgbClr val="595959"/>
              </a:solidFill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</a:pPr>
            <a:r>
              <a:rPr lang="nl" sz="1200">
                <a:solidFill>
                  <a:srgbClr val="595959"/>
                </a:solidFill>
              </a:rPr>
              <a:t>Wat gaan we nu doen (5 min)</a:t>
            </a:r>
            <a:endParaRPr sz="5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e4cef0884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4e4cef0884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3 minuten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e4cef0884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4e4cef0884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10 minuten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e4cef0884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4e4cef0884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e4cef08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4e4cef08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e4cef0884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4e4cef0884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5 minuten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e4cef0884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34e4cef0884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nl">
                <a:solidFill>
                  <a:srgbClr val="595959"/>
                </a:solidFill>
              </a:rPr>
              <a:t>10 min (Annie ingrid luuk)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Social media kanalen en Website gestart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Juridisch advies ingewonnen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Informatie verspreid via flyers, spandoeken en posters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Bezwaarschriften opgehaald (online &amp; op papier)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Aanwezigheid bij belangrijke momenten m.b.t. de windmolens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Media betrokken bij het proces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Onderzoek gedaan naar zaken die onze standpunten kracht bijzetten.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Klachten verzameld over de bestaande windmolens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En nog veel meer……….</a:t>
            </a:r>
            <a:endParaRPr sz="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e53b8db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4e53b8db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nl">
                <a:solidFill>
                  <a:srgbClr val="595959"/>
                </a:solidFill>
              </a:rPr>
              <a:t>10 min (Annie ingrid luuk)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Social media kanalen en Website gestart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Juridisch advies ingewonnen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Informatie verspreid via flyers, spandoeken en posters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Bezwaarschriften opgehaald (online &amp; op papier)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Aanwezigheid bij belangrijke momenten m.b.t. de windmolens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Media betrokken bij het proces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Onderzoek gedaan naar zaken die onze standpunten kracht bijzetten.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Klachten verzameld over de bestaande windmolens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En nog veel meer……….</a:t>
            </a:r>
            <a:endParaRPr sz="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e4cef088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4e4cef088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nl">
                <a:solidFill>
                  <a:srgbClr val="595959"/>
                </a:solidFill>
              </a:rPr>
              <a:t>10 min (Annie ingrid luuk)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Social media kanalen en Website gestart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Juridisch advies ingewonnen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Informatie verspreid via flyers, spandoeken en posters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Bezwaarschriften opgehaald (online &amp; op papier)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Aanwezigheid bij belangrijke momenten m.b.t. de windmolens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Media betrokken bij het proces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Onderzoek gedaan naar zaken die onze standpunten kracht bijzetten.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Klachten verzameld over de bestaande windmolens</a:t>
            </a:r>
            <a:endParaRPr>
              <a:solidFill>
                <a:srgbClr val="59595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nl">
                <a:solidFill>
                  <a:srgbClr val="595959"/>
                </a:solidFill>
              </a:rPr>
              <a:t>En nog veel meer……….</a:t>
            </a:r>
            <a:endParaRPr sz="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e4cef0884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4e4cef0884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5 minuten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e4cef0884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4e4cef0884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11" Type="http://schemas.openxmlformats.org/officeDocument/2006/relationships/hyperlink" Target="https://geenwindmolensin.overpelt-fabriek.be/" TargetMode="External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eenwindmolensin.overpelt-fabriek.be/nieuws/voortraject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enwindmolensin.overpelt-fabriek.be/standpunt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eenwindmolensin.overpelt-fabriek.be/nieuws/voortraje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2360200" y="327125"/>
            <a:ext cx="6553200" cy="157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3556"/>
              <a:buNone/>
            </a:pPr>
            <a:r>
              <a:rPr lang="nl" sz="5088" b="1"/>
              <a:t>INFORMATIE MOMENT</a:t>
            </a:r>
            <a:endParaRPr sz="5088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2592"/>
              <a:buNone/>
            </a:pPr>
            <a:r>
              <a:rPr lang="nl" sz="3000">
                <a:solidFill>
                  <a:schemeClr val="lt1"/>
                </a:solidFill>
              </a:rPr>
              <a:t>Comité Windpark Weerstand Nolim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4881250" y="2442650"/>
            <a:ext cx="3649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nl"/>
              <a:t>Over de uitbreiding van het aantal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nl"/>
              <a:t>windturbines in Overpelt-Fabriek</a:t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2675" y="3539151"/>
            <a:ext cx="1411326" cy="160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>
            <a:spLocks noGrp="1"/>
          </p:cNvSpPr>
          <p:nvPr>
            <p:ph type="subTitle" idx="1"/>
          </p:nvPr>
        </p:nvSpPr>
        <p:spPr>
          <a:xfrm>
            <a:off x="5563925" y="4395975"/>
            <a:ext cx="2815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0526"/>
              <a:buNone/>
            </a:pPr>
            <a:r>
              <a:rPr lang="nl"/>
              <a:t>23 april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AGENDA</a:t>
            </a:r>
            <a:endParaRPr sz="3500" b="1"/>
          </a:p>
        </p:txBody>
      </p:sp>
      <p:sp>
        <p:nvSpPr>
          <p:cNvPr id="161" name="Google Shape;16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3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"/>
              <a:t>Introductie van het Comité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"/>
              <a:t>Het voortraject - Door burgemeester Dennis Fransen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"/>
              <a:t>Wat hebben we al gedaan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"/>
              <a:t>Onze standpunten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"/>
              <a:t>Wat gaan we nu doen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title"/>
          </p:nvPr>
        </p:nvSpPr>
        <p:spPr>
          <a:xfrm>
            <a:off x="2278500" y="80325"/>
            <a:ext cx="4587000" cy="11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 b="1"/>
              <a:t>WIE ZIJN WIJ?</a:t>
            </a:r>
            <a:endParaRPr b="1"/>
          </a:p>
        </p:txBody>
      </p:sp>
      <p:sp>
        <p:nvSpPr>
          <p:cNvPr id="167" name="Google Shape;167;p35"/>
          <p:cNvSpPr txBox="1"/>
          <p:nvPr/>
        </p:nvSpPr>
        <p:spPr>
          <a:xfrm>
            <a:off x="3872650" y="1927375"/>
            <a:ext cx="12324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Anick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Timmermans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5"/>
          <p:cNvSpPr txBox="1"/>
          <p:nvPr/>
        </p:nvSpPr>
        <p:spPr>
          <a:xfrm>
            <a:off x="2573375" y="1927375"/>
            <a:ext cx="14355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Edwin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Witlox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35"/>
          <p:cNvPicPr preferRelativeResize="0"/>
          <p:nvPr/>
        </p:nvPicPr>
        <p:blipFill rotWithShape="1">
          <a:blip r:embed="rId3">
            <a:alphaModFix/>
          </a:blip>
          <a:srcRect t="6992" b="6999"/>
          <a:stretch/>
        </p:blipFill>
        <p:spPr>
          <a:xfrm>
            <a:off x="4054150" y="1102275"/>
            <a:ext cx="8694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70" name="Google Shape;170;p35"/>
          <p:cNvPicPr preferRelativeResize="0"/>
          <p:nvPr/>
        </p:nvPicPr>
        <p:blipFill rotWithShape="1">
          <a:blip r:embed="rId4">
            <a:alphaModFix/>
          </a:blip>
          <a:srcRect t="3209" b="3209"/>
          <a:stretch/>
        </p:blipFill>
        <p:spPr>
          <a:xfrm>
            <a:off x="2845025" y="1102275"/>
            <a:ext cx="8922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71" name="Google Shape;171;p35"/>
          <p:cNvSpPr txBox="1"/>
          <p:nvPr/>
        </p:nvSpPr>
        <p:spPr>
          <a:xfrm>
            <a:off x="5105050" y="1927375"/>
            <a:ext cx="12324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Bart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Voorjans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5">
            <a:alphaModFix/>
          </a:blip>
          <a:srcRect l="2561" r="2552"/>
          <a:stretch/>
        </p:blipFill>
        <p:spPr>
          <a:xfrm>
            <a:off x="5286550" y="1102275"/>
            <a:ext cx="8694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73" name="Google Shape;173;p35"/>
          <p:cNvSpPr txBox="1"/>
          <p:nvPr/>
        </p:nvSpPr>
        <p:spPr>
          <a:xfrm>
            <a:off x="6254900" y="1927375"/>
            <a:ext cx="13719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Noor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Kanen-Mandos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35"/>
          <p:cNvPicPr preferRelativeResize="0"/>
          <p:nvPr/>
        </p:nvPicPr>
        <p:blipFill rotWithShape="1">
          <a:blip r:embed="rId6">
            <a:alphaModFix/>
          </a:blip>
          <a:srcRect t="2785" b="2793"/>
          <a:stretch/>
        </p:blipFill>
        <p:spPr>
          <a:xfrm>
            <a:off x="6518950" y="1102275"/>
            <a:ext cx="8694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75" name="Google Shape;175;p35"/>
          <p:cNvSpPr txBox="1"/>
          <p:nvPr/>
        </p:nvSpPr>
        <p:spPr>
          <a:xfrm>
            <a:off x="5162000" y="3438350"/>
            <a:ext cx="12324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Petra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Smulders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p35"/>
          <p:cNvPicPr preferRelativeResize="0"/>
          <p:nvPr/>
        </p:nvPicPr>
        <p:blipFill rotWithShape="1">
          <a:blip r:embed="rId7">
            <a:alphaModFix/>
          </a:blip>
          <a:srcRect t="12372" b="12365"/>
          <a:stretch/>
        </p:blipFill>
        <p:spPr>
          <a:xfrm>
            <a:off x="5343500" y="2613250"/>
            <a:ext cx="8694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77" name="Google Shape;177;p35"/>
          <p:cNvSpPr txBox="1"/>
          <p:nvPr/>
        </p:nvSpPr>
        <p:spPr>
          <a:xfrm>
            <a:off x="6394400" y="3438350"/>
            <a:ext cx="12324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Ann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Strackx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35"/>
          <p:cNvPicPr preferRelativeResize="0"/>
          <p:nvPr/>
        </p:nvPicPr>
        <p:blipFill rotWithShape="1">
          <a:blip r:embed="rId8">
            <a:alphaModFix/>
          </a:blip>
          <a:srcRect t="16538" b="16530"/>
          <a:stretch/>
        </p:blipFill>
        <p:spPr>
          <a:xfrm>
            <a:off x="6575900" y="2613250"/>
            <a:ext cx="8694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79" name="Google Shape;179;p35"/>
          <p:cNvSpPr txBox="1"/>
          <p:nvPr/>
        </p:nvSpPr>
        <p:spPr>
          <a:xfrm>
            <a:off x="7626800" y="3438350"/>
            <a:ext cx="12324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Johan Quanten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 rotWithShape="1">
          <a:blip r:embed="rId9">
            <a:alphaModFix/>
          </a:blip>
          <a:srcRect l="845" r="844"/>
          <a:stretch/>
        </p:blipFill>
        <p:spPr>
          <a:xfrm>
            <a:off x="7808300" y="2613250"/>
            <a:ext cx="8694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81" name="Google Shape;181;p35"/>
          <p:cNvSpPr txBox="1"/>
          <p:nvPr/>
        </p:nvSpPr>
        <p:spPr>
          <a:xfrm>
            <a:off x="7550600" y="1927375"/>
            <a:ext cx="13719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Mieke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Verhagen</a:t>
            </a:r>
            <a:endParaRPr sz="13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35"/>
          <p:cNvPicPr preferRelativeResize="0"/>
          <p:nvPr/>
        </p:nvPicPr>
        <p:blipFill rotWithShape="1">
          <a:blip r:embed="rId10">
            <a:alphaModFix/>
          </a:blip>
          <a:srcRect t="12372" b="12365"/>
          <a:stretch/>
        </p:blipFill>
        <p:spPr>
          <a:xfrm>
            <a:off x="7814650" y="1102275"/>
            <a:ext cx="869400" cy="872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83" name="Google Shape;183;p35"/>
          <p:cNvSpPr txBox="1"/>
          <p:nvPr/>
        </p:nvSpPr>
        <p:spPr>
          <a:xfrm>
            <a:off x="143425" y="4761475"/>
            <a:ext cx="285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" sz="10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https://geenwindmolensin.overpelt-fabriek.be/</a:t>
            </a:r>
            <a:endParaRPr sz="10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6"/>
          <p:cNvPicPr preferRelativeResize="0"/>
          <p:nvPr/>
        </p:nvPicPr>
        <p:blipFill rotWithShape="1">
          <a:blip r:embed="rId4">
            <a:alphaModFix amt="80000"/>
          </a:blip>
          <a:srcRect/>
          <a:stretch/>
        </p:blipFill>
        <p:spPr>
          <a:xfrm>
            <a:off x="-7687" y="0"/>
            <a:ext cx="91593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/>
        </p:nvSpPr>
        <p:spPr>
          <a:xfrm>
            <a:off x="6145650" y="4837200"/>
            <a:ext cx="29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" sz="10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Het volledige voortraject &gt;&gt;</a:t>
            </a:r>
            <a:endParaRPr sz="10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TERUGBLIK</a:t>
            </a:r>
            <a:endParaRPr sz="3500" b="1"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772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Januari eerste infoavond samen met burgemeester Dennis Fransen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Negatief advies van gemeente aan ministerie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Goedkeuring alle aanvragen door minister Jo Brouns</a:t>
            </a:r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26960"/>
            <a:ext cx="4384700" cy="367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WAT NU?</a:t>
            </a:r>
            <a:endParaRPr sz="3500" b="1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772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Mogelijkheid tot aantekenen bezwaar (tot uiterlijk 19 mei)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Juridische stappen ondernemen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Samenwerking in de buurt opzoeken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ONZE STANDPUNTEN</a:t>
            </a:r>
            <a:endParaRPr sz="3500" b="1"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4752850" y="1152900"/>
            <a:ext cx="411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>
                <a:solidFill>
                  <a:schemeClr val="dk1"/>
                </a:solidFill>
              </a:rPr>
              <a:t>De windturbines moeten niet in (de buurt van) een woonwijk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>
                <a:solidFill>
                  <a:schemeClr val="dk1"/>
                </a:solidFill>
              </a:rPr>
              <a:t>Slagschaduw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>
                <a:solidFill>
                  <a:schemeClr val="dk1"/>
                </a:solidFill>
              </a:rPr>
              <a:t>Geluidsoverlast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>
                <a:solidFill>
                  <a:schemeClr val="dk1"/>
                </a:solidFill>
              </a:rPr>
              <a:t>Waardedaling van onze eigendommen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>
                <a:solidFill>
                  <a:schemeClr val="dk1"/>
                </a:solidFill>
              </a:rPr>
              <a:t>Leefbaarheid, milieueffecten en natuurwaarde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2" name="Google Shape;122;p28"/>
          <p:cNvSpPr txBox="1"/>
          <p:nvPr/>
        </p:nvSpPr>
        <p:spPr>
          <a:xfrm>
            <a:off x="134550" y="4804800"/>
            <a:ext cx="198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" sz="10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Onze standpunten - Online &gt;&gt;</a:t>
            </a:r>
            <a:endParaRPr sz="10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WAT HEBBEN WE AL GEDAAN</a:t>
            </a:r>
            <a:endParaRPr sz="3500" b="1"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340500" y="1017725"/>
            <a:ext cx="423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Website en social media kanalen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Juridisch advies ingewonnen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Informatie verspreid  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Bezwaarschriften verzameld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Media betrokken 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Onderzoek gedaan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Klachten verzameld 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En nog veel meer……….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29" name="Google Shape;129;p29"/>
          <p:cNvSpPr/>
          <p:nvPr/>
        </p:nvSpPr>
        <p:spPr>
          <a:xfrm>
            <a:off x="4712275" y="4294575"/>
            <a:ext cx="4231500" cy="68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4752825" y="4314825"/>
            <a:ext cx="415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Via deze weg willen we ook iedereen bedanken  voor alle hulp die we ontvangen hebben </a:t>
            </a:r>
            <a:endParaRPr sz="1400" b="0" i="0" u="none" strike="noStrike" cap="non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1164500" y="4591725"/>
            <a:ext cx="29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" sz="10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Het volledige voortraject &gt;&gt;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ONZE JURIDISCHE PROFESSIONALS</a:t>
            </a:r>
            <a:endParaRPr sz="3500" b="1"/>
          </a:p>
        </p:txBody>
      </p:sp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340500" y="1017725"/>
            <a:ext cx="423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Graag geven we het woord aan…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UW MENING TELT</a:t>
            </a:r>
            <a:endParaRPr sz="3500" b="1"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340500" y="1017725"/>
            <a:ext cx="423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Heeft u vertrouwen in een goede uitkomst van deze situatie?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Heeft u vertrouwen in het comité?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Wat vindt u dat er moet gebeuren?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3500" b="1"/>
              <a:t>WAT KUNNEN WE NU DOEN?</a:t>
            </a:r>
            <a:endParaRPr sz="3500" b="1"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4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b="1">
                <a:solidFill>
                  <a:schemeClr val="dk1"/>
                </a:solidFill>
              </a:rPr>
              <a:t>Benodigd € 6.000,-</a:t>
            </a:r>
            <a:endParaRPr sz="2000" b="1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nl" sz="2000" b="1">
                <a:solidFill>
                  <a:schemeClr val="dk1"/>
                </a:solidFill>
              </a:rPr>
              <a:t>300 gezinnen &gt; € 20.-</a:t>
            </a:r>
            <a:endParaRPr sz="2000" b="1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nl" sz="2000" b="1">
                <a:solidFill>
                  <a:schemeClr val="dk1"/>
                </a:solidFill>
              </a:rPr>
              <a:t>100 gezinnen &gt; € 60,-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>
                <a:solidFill>
                  <a:schemeClr val="dk1"/>
                </a:solidFill>
              </a:rPr>
              <a:t>Graag gaan we het juridisch gevecht aan, maar kunnen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>
                <a:solidFill>
                  <a:schemeClr val="dk1"/>
                </a:solidFill>
              </a:rPr>
              <a:t>dit niet alleen…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>
                <a:solidFill>
                  <a:schemeClr val="dk1"/>
                </a:solidFill>
              </a:rPr>
              <a:t>W</a:t>
            </a:r>
            <a:r>
              <a:rPr lang="nl" sz="2200" b="1">
                <a:solidFill>
                  <a:schemeClr val="dk1"/>
                </a:solidFill>
              </a:rPr>
              <a:t>e hebben jullie hulp nodig!</a:t>
            </a:r>
            <a:endParaRPr sz="2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ctrTitle"/>
          </p:nvPr>
        </p:nvSpPr>
        <p:spPr>
          <a:xfrm>
            <a:off x="2360200" y="327125"/>
            <a:ext cx="6553200" cy="157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l" sz="6687" b="1"/>
              <a:t>VRAGEN?</a:t>
            </a:r>
            <a:endParaRPr sz="4600"/>
          </a:p>
        </p:txBody>
      </p:sp>
      <p:pic>
        <p:nvPicPr>
          <p:cNvPr id="155" name="Google Shape;15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2675" y="3539151"/>
            <a:ext cx="1411326" cy="160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Diavoorstelling (16:9)</PresentationFormat>
  <Paragraphs>115</Paragraphs>
  <Slides>12</Slides>
  <Notes>12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Lato</vt:lpstr>
      <vt:lpstr>Arial</vt:lpstr>
      <vt:lpstr>Simple Light</vt:lpstr>
      <vt:lpstr>Simple Light</vt:lpstr>
      <vt:lpstr>INFORMATIE MOMENT Comité Windpark Weerstand Nolim</vt:lpstr>
      <vt:lpstr>TERUGBLIK</vt:lpstr>
      <vt:lpstr>WAT NU?</vt:lpstr>
      <vt:lpstr>ONZE STANDPUNTEN</vt:lpstr>
      <vt:lpstr>WAT HEBBEN WE AL GEDAAN</vt:lpstr>
      <vt:lpstr>ONZE JURIDISCHE PROFESSIONALS</vt:lpstr>
      <vt:lpstr>UW MENING TELT</vt:lpstr>
      <vt:lpstr>WAT KUNNEN WE NU DOEN?</vt:lpstr>
      <vt:lpstr>VRAGEN?</vt:lpstr>
      <vt:lpstr>AGENDA</vt:lpstr>
      <vt:lpstr>WIE ZIJN WIJ?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Edwin Witlox</cp:lastModifiedBy>
  <cp:revision>1</cp:revision>
  <dcterms:modified xsi:type="dcterms:W3CDTF">2025-04-23T16:46:25Z</dcterms:modified>
</cp:coreProperties>
</file>